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333" r:id="rId7"/>
    <p:sldId id="334" r:id="rId8"/>
    <p:sldId id="263" r:id="rId9"/>
    <p:sldId id="265" r:id="rId10"/>
    <p:sldId id="264" r:id="rId11"/>
    <p:sldId id="266" r:id="rId12"/>
    <p:sldId id="327" r:id="rId13"/>
    <p:sldId id="328" r:id="rId14"/>
    <p:sldId id="329" r:id="rId15"/>
    <p:sldId id="330" r:id="rId16"/>
    <p:sldId id="331" r:id="rId17"/>
    <p:sldId id="267" r:id="rId18"/>
    <p:sldId id="268" r:id="rId19"/>
    <p:sldId id="270" r:id="rId20"/>
    <p:sldId id="271" r:id="rId21"/>
    <p:sldId id="269" r:id="rId22"/>
    <p:sldId id="272" r:id="rId23"/>
    <p:sldId id="273" r:id="rId24"/>
    <p:sldId id="274" r:id="rId25"/>
    <p:sldId id="276" r:id="rId26"/>
    <p:sldId id="260" r:id="rId27"/>
    <p:sldId id="278" r:id="rId28"/>
    <p:sldId id="277" r:id="rId29"/>
    <p:sldId id="275" r:id="rId30"/>
    <p:sldId id="279" r:id="rId31"/>
    <p:sldId id="280" r:id="rId32"/>
    <p:sldId id="281" r:id="rId33"/>
    <p:sldId id="285" r:id="rId34"/>
    <p:sldId id="283" r:id="rId35"/>
    <p:sldId id="284" r:id="rId36"/>
    <p:sldId id="282" r:id="rId37"/>
    <p:sldId id="286" r:id="rId38"/>
    <p:sldId id="287" r:id="rId39"/>
    <p:sldId id="289" r:id="rId40"/>
    <p:sldId id="332" r:id="rId41"/>
    <p:sldId id="335" r:id="rId42"/>
    <p:sldId id="336" r:id="rId43"/>
    <p:sldId id="337" r:id="rId44"/>
    <p:sldId id="338" r:id="rId45"/>
    <p:sldId id="339" r:id="rId46"/>
    <p:sldId id="340" r:id="rId47"/>
    <p:sldId id="299" r:id="rId48"/>
  </p:sldIdLst>
  <p:sldSz cx="12192000" cy="6858000"/>
  <p:notesSz cx="6797675" cy="992822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EF6A434B-B80A-FA8F-F1A2-7196BAE31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xmlns="" id="{57442753-96AE-AB3E-6438-1FBE69CB0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790EB49B-25E4-F322-7A46-29E7940B9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2062-8509-4A66-A7AF-51435C24F920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C933F982-1E41-F0E5-93E6-0E316101A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8721FE6D-F784-7F87-307E-43459DFA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74DA-1B64-4B7C-A678-526A718C36E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741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CA664367-02E0-B9BA-8C02-54DE5D7DE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7C9C9A6E-7D2D-03EA-5946-CBEACDE44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9F29101A-2291-C8D9-2CE3-54F026CDE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2062-8509-4A66-A7AF-51435C24F920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18491D87-7977-6F70-CB20-4634FFA56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331BA1BC-76DB-BA3C-89DE-8EC8DE10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74DA-1B64-4B7C-A678-526A718C36E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5019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xmlns="" id="{8BA87DA1-CF5B-B42B-0966-1333361DBD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B3E3C5A1-03FA-9860-B9D9-D181B5ECC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4BDFCDB6-BF85-1C5A-DA1E-1A76EE838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2062-8509-4A66-A7AF-51435C24F920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0E42F382-B7DF-49CE-6CEA-7F7379761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6CC5009A-A7CC-0D30-C174-E7D97BF48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74DA-1B64-4B7C-A678-526A718C36E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5270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C9FD367A-DAAF-2192-43A6-85A9B5EC4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94B9FEE9-A061-6006-097C-89C15D270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91866796-0A98-F8D2-7108-37FC66246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2062-8509-4A66-A7AF-51435C24F920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3B4C4740-AFEB-820F-BBBB-024F1C8D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58C158C5-987A-F594-AA15-F7EEB22D3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74DA-1B64-4B7C-A678-526A718C36E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401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7B3D18B0-45BF-91B0-E615-3B5BD90C4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B9A7EABC-490A-8CD1-52FB-D06B2A94A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57ECBAB7-9BA1-3A68-8573-A124C8EE2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2062-8509-4A66-A7AF-51435C24F920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5523D634-7E02-F1F4-191A-9708B059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7DDE2C6A-BCC3-E051-4CC3-B4ADF883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74DA-1B64-4B7C-A678-526A718C36E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619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94FBDF14-D94A-FE5F-B7A7-6EDBB300C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C0A40A00-41B3-A77A-FDFF-E7614700BD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DC15195F-E520-1415-2E5A-25296CA62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8287F095-8724-FF5D-B791-9D90775DD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2062-8509-4A66-A7AF-51435C24F920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3E401E80-1547-89AF-9831-4B1FB00E4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AE411C9B-557C-4683-46F5-336762429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74DA-1B64-4B7C-A678-526A718C36E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519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0A083BC3-6255-98B2-ED2D-5BD6E129C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03AD5403-B92E-90EA-905E-DD11D4C4D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480D7E63-C984-2385-6F0D-5695AF51F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xmlns="" id="{10433736-DB9B-3C88-0350-00E99F53B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xmlns="" id="{C9101F33-5C3C-08D8-2414-F8E05FB1DD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xmlns="" id="{CF22D5DE-0AFA-AC11-C85D-92682A22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2062-8509-4A66-A7AF-51435C24F920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xmlns="" id="{A329BAB3-C815-7C66-36AA-35C83F2BB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xmlns="" id="{0883BA0E-C5E3-F733-77A6-CBB29D751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74DA-1B64-4B7C-A678-526A718C36E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7512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95A5C794-8F0B-7C44-9915-DF5759B1B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xmlns="" id="{78CA016F-0C0A-6C85-9B92-1C7BFCEB1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2062-8509-4A66-A7AF-51435C24F920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xmlns="" id="{F9B6B789-1134-E8C4-2A4D-D85ABC893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xmlns="" id="{C044BC0D-D3FA-AF26-C4A6-B7C822B2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74DA-1B64-4B7C-A678-526A718C36E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6548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xmlns="" id="{8AE26AFC-86E1-9874-5FF8-59E216104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2062-8509-4A66-A7AF-51435C24F920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xmlns="" id="{0234BFEE-77D5-C031-76C2-128611FAC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xmlns="" id="{13E6140A-0067-EB90-076A-C6BAEFE2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74DA-1B64-4B7C-A678-526A718C36E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8004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8225388C-0AD6-EF7E-6969-668532C07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0853E962-8DB2-72A3-FFFA-F3E0ED53A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E835092B-715C-92DE-7573-74773861E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982F204F-A7A0-16C7-9679-0A862F79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2062-8509-4A66-A7AF-51435C24F920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B02BE495-06FC-8B12-8679-367DCEF2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182E6FD8-EA23-E7D5-1A49-9D16DD6E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74DA-1B64-4B7C-A678-526A718C36E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1352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45107706-191C-D4A3-48DB-ACB4F4871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xmlns="" id="{6D4E4268-2957-8DA7-A9D0-F13EAFE36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91B2696D-2ACE-1003-54C0-5C1294F39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89578079-294B-05AA-DB61-D70A05854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2062-8509-4A66-A7AF-51435C24F920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2EE16362-4D9E-1034-7344-89482C1ED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33CB5DD8-5880-C3F6-9341-9864ADD3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74DA-1B64-4B7C-A678-526A718C36E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4677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xmlns="" id="{E6911FE4-7056-707F-48BA-7DEB270BA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DF376A51-3750-8179-E623-A2C5FEEA4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E6EEB2C7-F635-B8DA-BF33-4151E63F9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C2062-8509-4A66-A7AF-51435C24F920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81400769-1B89-0750-6048-E535A2249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A208DE27-3C09-F758-FA7D-000C33B26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374DA-1B64-4B7C-A678-526A718C36E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964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F8FFB947-56D6-EAF5-AD0D-0FF25DA3789B}"/>
              </a:ext>
            </a:extLst>
          </p:cNvPr>
          <p:cNvSpPr txBox="1"/>
          <p:nvPr/>
        </p:nvSpPr>
        <p:spPr>
          <a:xfrm>
            <a:off x="1164567" y="621222"/>
            <a:ext cx="100066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th-TH" sz="66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การประเมินระบบควบคุมภายในฯ</a:t>
            </a:r>
            <a:endParaRPr lang="en-US" sz="66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5107C246-2089-947D-A841-B3D92E2ADB23}"/>
              </a:ext>
            </a:extLst>
          </p:cNvPr>
          <p:cNvSpPr txBox="1"/>
          <p:nvPr/>
        </p:nvSpPr>
        <p:spPr>
          <a:xfrm>
            <a:off x="546339" y="2405643"/>
            <a:ext cx="8773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th-TH" b="1" i="0" dirty="0"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ระบบประเมินประสิทธิภาพระบบควบคุมภายในด้วยอิเล็กทรอนิกส์ 5 มิติ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36D19499-B654-18F0-5017-9992AC88D1C8}"/>
              </a:ext>
            </a:extLst>
          </p:cNvPr>
          <p:cNvSpPr txBox="1"/>
          <p:nvPr/>
        </p:nvSpPr>
        <p:spPr>
          <a:xfrm>
            <a:off x="2572110" y="4624257"/>
            <a:ext cx="87730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th-TH" b="1" i="0" dirty="0"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ตัวชี้วัดคำรับรองการปฏิบัติราชการ สำนักงานสาธารณสุขจังหวัดอุดรธานี</a:t>
            </a:r>
          </a:p>
          <a:p>
            <a:pPr algn="ctr"/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(</a:t>
            </a:r>
            <a:r>
              <a:rPr lang="th-TH" b="1" i="0" dirty="0"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ระบบควบคุมภายในด้วยระบบอิเล็กทรอนิกส์ </a:t>
            </a:r>
            <a:r>
              <a:rPr lang="en-US" b="1" i="0" dirty="0"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EIA 5 </a:t>
            </a:r>
            <a:r>
              <a:rPr lang="th-TH" b="1" i="0" dirty="0"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มิติ)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xmlns="" id="{27839E75-AA5E-D93D-7D86-883F8731A368}"/>
              </a:ext>
            </a:extLst>
          </p:cNvPr>
          <p:cNvSpPr txBox="1"/>
          <p:nvPr/>
        </p:nvSpPr>
        <p:spPr>
          <a:xfrm>
            <a:off x="2078966" y="3173718"/>
            <a:ext cx="91785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th-TH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แบบประเมินการตรวจสอบและประเมินผลระบบการควบคุมภายใน สำหรับโรงพยาบาลศูนย์ / โรงพยาบาลทั่วไป / โรงพยาบาลชุมชน ประจำปีงบประมาณ 2566 (</a:t>
            </a:r>
            <a:r>
              <a:rPr lang="en-US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IA03)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42864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9FC45EE4-D6D9-F14F-3345-855AFD258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92" t="14592" r="33632" b="5283"/>
          <a:stretch/>
        </p:blipFill>
        <p:spPr>
          <a:xfrm>
            <a:off x="166056" y="1275042"/>
            <a:ext cx="5883940" cy="5442790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1: มีการจัดวางระบบการควบคุมภายในครบทุกส่วนงานย่อยของส่วนราชการโดยปฏิบัติตามาตรฐานและ</a:t>
            </a:r>
          </a:p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หลักเกณฑ์กระทรวงการคลังและแนวทางที่กระทรวงสาธารณสุขกำหนด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02486" y="848054"/>
            <a:ext cx="111870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2. คำสั่งแต่งตั้งคณะกรรมการจัดวางระบบการควบคุมภายใน                     3.  คำสั่งแต่งตั้งคณะกรรมการติดตามและประเมินผลระบบการควบคุมภายใน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54849543-17D7-CEB9-9DE8-A0CA95DF8D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43" t="14717" r="33420" b="5032"/>
          <a:stretch/>
        </p:blipFill>
        <p:spPr>
          <a:xfrm>
            <a:off x="6142005" y="1248163"/>
            <a:ext cx="5762448" cy="560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66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9FC45EE4-D6D9-F14F-3345-855AFD258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92" t="14592" r="33632" b="5283"/>
          <a:stretch/>
        </p:blipFill>
        <p:spPr>
          <a:xfrm>
            <a:off x="166056" y="1275042"/>
            <a:ext cx="5883940" cy="5442790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1: มีการจัดวางระบบการควบคุมภายในครบทุกส่วนงานย่อยของส่วนราชการโดยปฏิบัติตามาตรฐานและ</a:t>
            </a:r>
          </a:p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หลักเกณฑ์กระทรวงการคลังและแนวทางที่กระทรวงสาธารณสุขกำหนด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EED97109-DC1D-D218-F2C9-116788A90B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64" t="15346" r="32006" b="16604"/>
          <a:stretch/>
        </p:blipFill>
        <p:spPr>
          <a:xfrm>
            <a:off x="6754482" y="1275042"/>
            <a:ext cx="5437518" cy="561234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32D223C6-A205-8A52-296C-B7AD02EF66FC}"/>
              </a:ext>
            </a:extLst>
          </p:cNvPr>
          <p:cNvSpPr txBox="1"/>
          <p:nvPr/>
        </p:nvSpPr>
        <p:spPr>
          <a:xfrm>
            <a:off x="502486" y="848054"/>
            <a:ext cx="111870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2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. คำสั่งแต่งตั้งคณะกรรมการจัดวางระบบการควบคุมภายใน                     3.  คำสั่งแต่งตั้งคณะกรรมการติดตามและประเมินผลระบบการควบคุมภายใน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1357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B7A7609D-4FE2-15F2-CE51-1A3A9B2C2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48" t="13082" r="29969" b="41109"/>
          <a:stretch/>
        </p:blipFill>
        <p:spPr>
          <a:xfrm>
            <a:off x="2493033" y="1458352"/>
            <a:ext cx="7638707" cy="3898652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46617126-C3CA-3254-12DD-245828B19E82}"/>
              </a:ext>
            </a:extLst>
          </p:cNvPr>
          <p:cNvSpPr txBox="1"/>
          <p:nvPr/>
        </p:nvSpPr>
        <p:spPr>
          <a:xfrm>
            <a:off x="502486" y="140168"/>
            <a:ext cx="1124669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1: มีการจัดวางระบบการควบคุมภายในครบทุกส่วนงานย่อยของส่วนราชการโดยปฏิบัติตามาตรฐานและ</a:t>
            </a:r>
          </a:p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หลักเกณฑ์กระทรวงการคลังและแนวทางที่กระทรวงสาธารณสุขกำหนด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09E029F5-1A34-FA98-C3FB-79D28587DF94}"/>
              </a:ext>
            </a:extLst>
          </p:cNvPr>
          <p:cNvSpPr txBox="1"/>
          <p:nvPr/>
        </p:nvSpPr>
        <p:spPr>
          <a:xfrm>
            <a:off x="502486" y="1058242"/>
            <a:ext cx="11531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4. ผังขั้นตอนการปฏิบัติงาน (</a:t>
            </a:r>
            <a:r>
              <a:rPr lang="en-US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Flow Chart) 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ครบถ้วนตามโครงสร้างของโรงพยาบาลและเป็นไปตามแนวทางที่กระทรวงสาธารณสุขกำหนด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5167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E8292299-15B5-F857-CCE0-1C2617D24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8" t="11572" r="27901" b="5032"/>
          <a:stretch/>
        </p:blipFill>
        <p:spPr>
          <a:xfrm>
            <a:off x="2216988" y="0"/>
            <a:ext cx="8540151" cy="676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01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A0676E52-068E-34F7-E50F-2FF1444C1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47" t="11698" r="21038" b="9811"/>
          <a:stretch/>
        </p:blipFill>
        <p:spPr>
          <a:xfrm>
            <a:off x="439947" y="0"/>
            <a:ext cx="10869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98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4FDC3554-5DB0-8BA9-EA31-BF13E2117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3" t="11571" r="20472" b="5912"/>
          <a:stretch/>
        </p:blipFill>
        <p:spPr>
          <a:xfrm>
            <a:off x="1694752" y="0"/>
            <a:ext cx="8802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80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138F4DA3-0761-1F45-A459-15B07F828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11" t="11824" r="21179" b="4025"/>
          <a:stretch/>
        </p:blipFill>
        <p:spPr>
          <a:xfrm>
            <a:off x="1311214" y="0"/>
            <a:ext cx="9998015" cy="683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2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1: มีการจัดวางระบบการควบคุมภายในครบทุกส่วนงานย่อยของส่วนราชการโดยปฏิบัติตามาตรฐานและ</a:t>
            </a:r>
          </a:p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หลักเกณฑ์กระทรวงการคลังและแนวทางที่กระทรวงสาธารณสุขกำหนด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02485" y="848054"/>
            <a:ext cx="11531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4. ผังขั้นตอนการปฏิบัติงาน (</a:t>
            </a:r>
            <a:r>
              <a:rPr lang="en-US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Flow Chart) 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ครบถ้วนตามโครงสร้างของโรงพยาบาลและเป็นไปตามแนวทางที่กระทรวงสาธารณสุขกำหนด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EDE4A274-90BD-9E7E-7AE9-5FC41D045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" t="23899" r="63561" b="11069"/>
          <a:stretch/>
        </p:blipFill>
        <p:spPr>
          <a:xfrm>
            <a:off x="258792" y="1248164"/>
            <a:ext cx="6116129" cy="5609836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16DB5FD3-0079-A998-C84D-378BEDE15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5" t="23190" r="63773" b="9057"/>
          <a:stretch/>
        </p:blipFill>
        <p:spPr>
          <a:xfrm>
            <a:off x="6374921" y="1248164"/>
            <a:ext cx="5817079" cy="56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74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1: มีการจัดวางระบบการควบคุมภายในครบทุกส่วนงานย่อยของส่วนราชการโดยปฏิบัติตามาตรฐานและ</a:t>
            </a:r>
          </a:p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หลักเกณฑ์กระทรวงการคลังและแนวทางที่กระทรวงสาธารณสุขกำหนด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02485" y="848054"/>
            <a:ext cx="11531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4. ผังขั้นตอนการปฏิบัติงาน (</a:t>
            </a:r>
            <a:r>
              <a:rPr lang="en-US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Flow Chart) 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ครบถ้วนตามโครงสร้างของโรงพยาบาลและเป็นไปตามแนวทางที่กระทรวงสาธารณสุขกำหนด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AF5BBF2C-5A5B-0DA3-6409-06DFBD2D5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" t="24025" r="63703" b="9056"/>
          <a:stretch/>
        </p:blipFill>
        <p:spPr>
          <a:xfrm>
            <a:off x="198408" y="1647644"/>
            <a:ext cx="6098875" cy="5210355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7F29B01B-21DC-F64F-5DDD-E4FD223C9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7" t="24025" r="63703" b="24025"/>
          <a:stretch/>
        </p:blipFill>
        <p:spPr>
          <a:xfrm>
            <a:off x="6676845" y="1647645"/>
            <a:ext cx="5515155" cy="521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87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1: มีการจัดวางระบบการควบคุมภายในครบทุกส่วนงานย่อยของส่วนราชการโดยปฏิบัติตามาตรฐานและ</a:t>
            </a:r>
          </a:p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หลักเกณฑ์กระทรวงการคลังและแนวทางที่กระทรวงสาธารณสุขกำหนด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02485" y="848054"/>
            <a:ext cx="11531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5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. แบบสอบถามการควบคุมภายในครบถ้วนตามโครงสร้างของโรงพยาบาล และเป็นไปตามแนวทางที่กระทรวงสาธารณสุขกำหนด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C2B2D11B-94DA-A46E-271F-328EC25F64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1" t="16855" r="13396" b="5786"/>
          <a:stretch/>
        </p:blipFill>
        <p:spPr>
          <a:xfrm>
            <a:off x="158152" y="1248164"/>
            <a:ext cx="11970588" cy="56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33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E06BCF74-3D46-E63D-B8FE-AEF11C2D4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52" t="18743" r="8302" b="22012"/>
          <a:stretch/>
        </p:blipFill>
        <p:spPr>
          <a:xfrm>
            <a:off x="-1" y="0"/>
            <a:ext cx="12141653" cy="678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86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1: มีการจัดวางระบบการควบคุมภายในครบทุกส่วนงานย่อยของส่วนราชการโดยปฏิบัติตามาตรฐานและ</a:t>
            </a:r>
          </a:p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หลักเกณฑ์กระทรวงการคลังและแนวทางที่กระทรวงสาธารณสุขกำหนด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02485" y="848054"/>
            <a:ext cx="11531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6. ตารางวิเคราะห์ความเสี่ยง</a:t>
            </a:r>
            <a:r>
              <a:rPr lang="th-TH" sz="2000" b="1" i="0" dirty="0">
                <a:solidFill>
                  <a:srgbClr val="FF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ตามโครงสร้างของโรงพยาบาล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และเป็นไปตามแนวทางที่กระทรวงสาธารณสุขกำหนด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59B7C7E1-4A72-B0C4-B61B-0D6900BE9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0" t="14795" r="11274" b="4403"/>
          <a:stretch/>
        </p:blipFill>
        <p:spPr>
          <a:xfrm>
            <a:off x="360149" y="1248164"/>
            <a:ext cx="11531363" cy="554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09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FAF1FB4E-289B-8935-529A-273844C28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2" t="11446" r="7029" b="24151"/>
          <a:stretch/>
        </p:blipFill>
        <p:spPr>
          <a:xfrm>
            <a:off x="250167" y="241540"/>
            <a:ext cx="11783682" cy="661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20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180E7795-E233-4D3D-522B-1C58AC5F7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9" t="17107" r="8655" b="7547"/>
          <a:stretch/>
        </p:blipFill>
        <p:spPr>
          <a:xfrm>
            <a:off x="329241" y="103516"/>
            <a:ext cx="11533517" cy="67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65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C774E792-08C2-C1A2-6081-7DC9BE44C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1" t="20629" r="9151" b="12579"/>
          <a:stretch/>
        </p:blipFill>
        <p:spPr>
          <a:xfrm>
            <a:off x="388190" y="232913"/>
            <a:ext cx="11253036" cy="627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76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DDFB0727-5C96-F6AA-F97D-2B481507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82" t="12705" r="9717" b="5912"/>
          <a:stretch/>
        </p:blipFill>
        <p:spPr>
          <a:xfrm>
            <a:off x="439948" y="189781"/>
            <a:ext cx="11360988" cy="653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86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1: มีการจัดวางระบบการควบคุมภายในครบทุกส่วนงานย่อยของส่วนราชการโดยปฏิบัติตามาตรฐานและ</a:t>
            </a:r>
          </a:p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หลักเกณฑ์กระทรวงการคลังและแนวทางที่กระทรวงสาธารณสุขกำหนด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02485" y="848054"/>
            <a:ext cx="11531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7. ตารางวิเคราะห์ความเสี่ยง</a:t>
            </a:r>
            <a:r>
              <a:rPr lang="th-TH" sz="2000" b="1" i="0" dirty="0">
                <a:solidFill>
                  <a:srgbClr val="FF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ภาพรวมของโรงพยาบาล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และเป็นไปตามแนวทางที่กระทรวงสาธารณสุขกำหนด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0E659674-6DFF-9436-A265-17E3BD6EF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0" t="14795" r="11274" b="4403"/>
          <a:stretch/>
        </p:blipFill>
        <p:spPr>
          <a:xfrm>
            <a:off x="360149" y="1248164"/>
            <a:ext cx="11531363" cy="554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40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E510749C-CC20-2BDD-91DA-C0D690607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0" t="11572" r="25000" b="7925"/>
          <a:stretch/>
        </p:blipFill>
        <p:spPr>
          <a:xfrm>
            <a:off x="1794294" y="0"/>
            <a:ext cx="8824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0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2 : มีการรายงานการประเมินผลการควบคุมภายในโดยรายละเอียดในรายงานต่างๆ ต้องมีความเชื่อมโยงเป็นเหตุเป็นผลกันและมีความครบถ้วนถูกต้อง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02486" y="436761"/>
            <a:ext cx="11531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8. รายงานการประเมินองค์ประกอบของการควบคุมภายใน (</a:t>
            </a:r>
            <a:r>
              <a:rPr lang="th-TH" sz="2000" b="1" i="0" dirty="0" err="1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ปค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.4 ส่วนงานย่อย) </a:t>
            </a:r>
            <a:r>
              <a:rPr lang="th-TH" sz="2000" b="1" i="0" dirty="0">
                <a:solidFill>
                  <a:srgbClr val="FF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ของทุกกลุ่มงานตามโครงสร้างของโรงพยาบาล</a:t>
            </a:r>
            <a:endParaRPr lang="th-TH" sz="2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DE91C739-7CEA-6B0E-C729-01BCB51E2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57" t="17736" r="50830" b="5534"/>
          <a:stretch/>
        </p:blipFill>
        <p:spPr>
          <a:xfrm>
            <a:off x="715991" y="767751"/>
            <a:ext cx="10532853" cy="5975029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09B3B796-22F7-3086-54DA-3D1B67397752}"/>
              </a:ext>
            </a:extLst>
          </p:cNvPr>
          <p:cNvSpPr txBox="1"/>
          <p:nvPr/>
        </p:nvSpPr>
        <p:spPr>
          <a:xfrm>
            <a:off x="10217987" y="767751"/>
            <a:ext cx="14233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8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ปค</a:t>
            </a:r>
            <a:r>
              <a:rPr lang="th-TH" sz="1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.4 ส่วนงานย่อย</a:t>
            </a:r>
          </a:p>
        </p:txBody>
      </p:sp>
    </p:spTree>
    <p:extLst>
      <p:ext uri="{BB962C8B-B14F-4D97-AF65-F5344CB8AC3E}">
        <p14:creationId xmlns:p14="http://schemas.microsoft.com/office/powerpoint/2010/main" val="2029565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2 : มีการรายงานการประเมินผลการควบคุมภายในโดยรายละเอียดในรายงานต่างๆ ต้องมีความเชื่อมโยงเป็นเหตุเป็นผลกันและมีความครบถ้วนถูกต้อง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02486" y="419508"/>
            <a:ext cx="11531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8. รายงานการประเมินองค์ประกอบของการควบคุมภายใน (</a:t>
            </a:r>
            <a:r>
              <a:rPr lang="th-TH" sz="2000" b="1" i="0" dirty="0" err="1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ปค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.4 ส่วนงานย่อย) ของทุกกลุ่มงานตามโครงสร้างของโรงพยาบาล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DE91C739-7CEA-6B0E-C729-01BCB51E2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10" t="17736" r="12930" b="5534"/>
          <a:stretch/>
        </p:blipFill>
        <p:spPr>
          <a:xfrm>
            <a:off x="988801" y="819618"/>
            <a:ext cx="10558731" cy="603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17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FAD254A4-7D79-7810-75A4-19148E8D6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47" t="18994" r="17004" b="8176"/>
          <a:stretch/>
        </p:blipFill>
        <p:spPr>
          <a:xfrm>
            <a:off x="6323162" y="0"/>
            <a:ext cx="5943599" cy="681451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34A7D22B-1C5D-BAE6-313A-D1CB4AC09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82" t="18994" r="50869" b="8176"/>
          <a:stretch/>
        </p:blipFill>
        <p:spPr>
          <a:xfrm>
            <a:off x="0" y="0"/>
            <a:ext cx="6400800" cy="681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04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3BCD379B-0F99-0FA8-284E-B182CF9C8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4" t="23289" r="49588" b="9559"/>
          <a:stretch/>
        </p:blipFill>
        <p:spPr>
          <a:xfrm>
            <a:off x="240544" y="517585"/>
            <a:ext cx="6056739" cy="6033404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669942F1-FDB9-1EF7-21EA-B20C4817E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7" t="22893" r="52050" b="18425"/>
          <a:stretch/>
        </p:blipFill>
        <p:spPr>
          <a:xfrm>
            <a:off x="5917722" y="384705"/>
            <a:ext cx="5969480" cy="6166283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xmlns="" id="{1784C998-D07F-9D34-2668-6C87A85670A1}"/>
              </a:ext>
            </a:extLst>
          </p:cNvPr>
          <p:cNvSpPr txBox="1"/>
          <p:nvPr/>
        </p:nvSpPr>
        <p:spPr>
          <a:xfrm>
            <a:off x="1708031" y="45401"/>
            <a:ext cx="8936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KodchiangUPC" panose="02020603050405020304" pitchFamily="18" charset="-34"/>
                <a:cs typeface="KodchiangUPC" panose="02020603050405020304" pitchFamily="18" charset="-34"/>
              </a:rPr>
              <a:t>ผลการประเมิน </a:t>
            </a:r>
            <a:r>
              <a:rPr lang="en-US" b="1" dirty="0">
                <a:latin typeface="KodchiangUPC" panose="02020603050405020304" pitchFamily="18" charset="-34"/>
                <a:cs typeface="KodchiangUPC" panose="02020603050405020304" pitchFamily="18" charset="-34"/>
              </a:rPr>
              <a:t>EIA </a:t>
            </a:r>
            <a:r>
              <a:rPr lang="th-TH" b="1" dirty="0">
                <a:latin typeface="KodchiangUPC" panose="02020603050405020304" pitchFamily="18" charset="-34"/>
                <a:cs typeface="KodchiangUPC" panose="02020603050405020304" pitchFamily="18" charset="-34"/>
              </a:rPr>
              <a:t>มิติด้านควบคุมภายในและการบริหารความเสี่ยง ปี 66 (ผ่านเกณฑ์ร้อยละ 90) </a:t>
            </a:r>
          </a:p>
        </p:txBody>
      </p:sp>
    </p:spTree>
    <p:extLst>
      <p:ext uri="{BB962C8B-B14F-4D97-AF65-F5344CB8AC3E}">
        <p14:creationId xmlns:p14="http://schemas.microsoft.com/office/powerpoint/2010/main" val="3012263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2 : มีการรายงานการประเมินผลการควบคุมภายในโดยรายละเอียดในรายงานต่างๆ ต้องมีความเชื่อมโยงเป็นเหตุเป็นผลกันและมีความครบถ้วนถูกต้อง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02486" y="436761"/>
            <a:ext cx="11531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. รายงานการประเมินผลการควบคุมภายใน (ปค. 5 ส่วนงานย่อย) ตามโครงสร้างของโรงพยาบาล</a:t>
            </a:r>
            <a:endParaRPr lang="th-TH" sz="2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0D0CE86D-4F32-A984-440E-2DFE48696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34" t="12202" r="34546" b="14392"/>
          <a:stretch/>
        </p:blipFill>
        <p:spPr>
          <a:xfrm>
            <a:off x="353683" y="875635"/>
            <a:ext cx="5742317" cy="598236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0136410E-2F56-E216-B007-C794081696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43" t="12767" r="33137" b="6370"/>
          <a:stretch/>
        </p:blipFill>
        <p:spPr>
          <a:xfrm>
            <a:off x="6268167" y="1033629"/>
            <a:ext cx="5570150" cy="5884756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63950F87-D5E8-7EB7-5039-D62AA573245B}"/>
              </a:ext>
            </a:extLst>
          </p:cNvPr>
          <p:cNvSpPr txBox="1"/>
          <p:nvPr/>
        </p:nvSpPr>
        <p:spPr>
          <a:xfrm>
            <a:off x="10291315" y="565918"/>
            <a:ext cx="10092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แบบ  </a:t>
            </a:r>
            <a:r>
              <a:rPr lang="th-TH" sz="18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ปค</a:t>
            </a:r>
            <a:r>
              <a:rPr lang="th-TH" sz="1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.4 </a:t>
            </a:r>
          </a:p>
        </p:txBody>
      </p:sp>
    </p:spTree>
    <p:extLst>
      <p:ext uri="{BB962C8B-B14F-4D97-AF65-F5344CB8AC3E}">
        <p14:creationId xmlns:p14="http://schemas.microsoft.com/office/powerpoint/2010/main" val="4259788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2 : มีการรายงานการประเมินผลการควบคุมภายในโดยรายละเอียดในรายงานต่างๆ ต้องมีความเชื่อมโยงเป็นเหตุเป็นผลกันและมีความครบถ้วนถูกต้อง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02486" y="436761"/>
            <a:ext cx="11531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9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. รายงานการประเมินองค์ประกอบของการควบคุมภายใน (ปค. 4 ส่วนงานย่อย) </a:t>
            </a:r>
            <a:r>
              <a:rPr lang="th-TH" sz="2000" b="1" i="0" dirty="0">
                <a:solidFill>
                  <a:srgbClr val="FF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ภาพรวมของโรงพยาบาล</a:t>
            </a:r>
            <a:endParaRPr lang="th-TH" sz="2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D811AF8D-9394-4B3D-4ACF-67511B795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57" t="13585" r="28538" b="8806"/>
          <a:stretch/>
        </p:blipFill>
        <p:spPr>
          <a:xfrm>
            <a:off x="1769948" y="733354"/>
            <a:ext cx="7995154" cy="58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59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2 : มีการรายงานการประเมินผลการควบคุมภายในโดยรายละเอียดในรายงานต่างๆ ต้องมีความเชื่อมโยงเป็นเหตุเป็นผลกันและมีความครบถ้วนถูกต้อง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02486" y="436761"/>
            <a:ext cx="11531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10. รายงานการประเมินผลการควบคุมภายใน (ปค. 5 ส่วนงานย่อย) </a:t>
            </a:r>
            <a:r>
              <a:rPr lang="th-TH" sz="2000" b="1" i="0" dirty="0">
                <a:solidFill>
                  <a:srgbClr val="FF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ตามโครงสร้างของโรงพยาบาล</a:t>
            </a:r>
            <a:endParaRPr lang="th-TH" sz="2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20B0AF18-0C95-7DCB-2345-F11389E99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5" t="11069" r="10424" b="6369"/>
          <a:stretch/>
        </p:blipFill>
        <p:spPr>
          <a:xfrm>
            <a:off x="422694" y="923026"/>
            <a:ext cx="11455879" cy="5662115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C81699E6-CA02-8876-DA2C-BA77B2B079DC}"/>
              </a:ext>
            </a:extLst>
          </p:cNvPr>
          <p:cNvSpPr txBox="1"/>
          <p:nvPr/>
        </p:nvSpPr>
        <p:spPr>
          <a:xfrm>
            <a:off x="10049774" y="923026"/>
            <a:ext cx="14233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8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ปค</a:t>
            </a:r>
            <a:r>
              <a:rPr lang="th-TH" sz="1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.5 ส่วนงานย่อย</a:t>
            </a:r>
          </a:p>
        </p:txBody>
      </p:sp>
    </p:spTree>
    <p:extLst>
      <p:ext uri="{BB962C8B-B14F-4D97-AF65-F5344CB8AC3E}">
        <p14:creationId xmlns:p14="http://schemas.microsoft.com/office/powerpoint/2010/main" val="4113901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2 : มีการรายงานการประเมินผลการควบคุมภายในโดยรายละเอียดในรายงานต่างๆ ต้องมีความเชื่อมโยงเป็นเหตุเป็นผลกันและมีความครบถ้วนถูกต้อง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02486" y="436761"/>
            <a:ext cx="11531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10. รายงานการประเมินผลการควบคุมภายใน (ปค. 5 ส่วนงานย่อย) </a:t>
            </a:r>
            <a:r>
              <a:rPr lang="th-TH" sz="2000" b="1" i="0" dirty="0">
                <a:solidFill>
                  <a:srgbClr val="FF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ตามโครงสร้างของโรงพยาบาล</a:t>
            </a:r>
            <a:endParaRPr lang="th-TH" sz="2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C8F5D0F2-7C03-09B2-5012-70E8DA19C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59" t="16604" r="20755" b="8176"/>
          <a:stretch/>
        </p:blipFill>
        <p:spPr>
          <a:xfrm>
            <a:off x="373092" y="836872"/>
            <a:ext cx="11531363" cy="588096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C81699E6-CA02-8876-DA2C-BA77B2B079DC}"/>
              </a:ext>
            </a:extLst>
          </p:cNvPr>
          <p:cNvSpPr txBox="1"/>
          <p:nvPr/>
        </p:nvSpPr>
        <p:spPr>
          <a:xfrm>
            <a:off x="10325817" y="764132"/>
            <a:ext cx="14233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8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ปค</a:t>
            </a:r>
            <a:r>
              <a:rPr lang="th-TH" sz="1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.5 ส่วนงานย่อย</a:t>
            </a:r>
          </a:p>
        </p:txBody>
      </p:sp>
    </p:spTree>
    <p:extLst>
      <p:ext uri="{BB962C8B-B14F-4D97-AF65-F5344CB8AC3E}">
        <p14:creationId xmlns:p14="http://schemas.microsoft.com/office/powerpoint/2010/main" val="332264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2 : มีการรายงานการประเมินผลการควบคุมภายในโดยรายละเอียดในรายงานต่างๆ ต้องมีความเชื่อมโยงเป็นเหตุเป็นผลกันและมีความครบถ้วนถูกต้อง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02486" y="436761"/>
            <a:ext cx="11531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10. รายงานการประเมินผลการควบคุมภายใน (ปค. 5 ส่วนงานย่อย) </a:t>
            </a:r>
            <a:r>
              <a:rPr lang="th-TH" sz="2000" b="1" i="0" dirty="0">
                <a:solidFill>
                  <a:srgbClr val="FF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ตามโครงสร้างของโรงพยาบาล</a:t>
            </a:r>
            <a:endParaRPr lang="th-TH" sz="2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ECC4381D-5778-2A2C-F359-69919858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28" t="22767" r="9647" b="13459"/>
          <a:stretch/>
        </p:blipFill>
        <p:spPr>
          <a:xfrm>
            <a:off x="596660" y="724673"/>
            <a:ext cx="10998679" cy="4770408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C81699E6-CA02-8876-DA2C-BA77B2B079DC}"/>
              </a:ext>
            </a:extLst>
          </p:cNvPr>
          <p:cNvSpPr txBox="1"/>
          <p:nvPr/>
        </p:nvSpPr>
        <p:spPr>
          <a:xfrm>
            <a:off x="10118066" y="724673"/>
            <a:ext cx="14233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8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ปค</a:t>
            </a:r>
            <a:r>
              <a:rPr lang="th-TH" sz="1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.5 ส่วนงานย่อย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CD72B47E-69A6-036A-710C-769E1A1CD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91" t="76100" r="10424" b="6369"/>
          <a:stretch/>
        </p:blipFill>
        <p:spPr>
          <a:xfrm>
            <a:off x="7937740" y="5652856"/>
            <a:ext cx="3509514" cy="960941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DEF1693B-3A65-2A0E-10AC-6D09F34B799F}"/>
              </a:ext>
            </a:extLst>
          </p:cNvPr>
          <p:cNvSpPr txBox="1"/>
          <p:nvPr/>
        </p:nvSpPr>
        <p:spPr>
          <a:xfrm>
            <a:off x="1845335" y="909339"/>
            <a:ext cx="178638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ตัวอย่าง -</a:t>
            </a:r>
          </a:p>
        </p:txBody>
      </p:sp>
    </p:spTree>
    <p:extLst>
      <p:ext uri="{BB962C8B-B14F-4D97-AF65-F5344CB8AC3E}">
        <p14:creationId xmlns:p14="http://schemas.microsoft.com/office/powerpoint/2010/main" val="3093897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2 : มีการรายงานการประเมินผลการควบคุมภายในโดยรายละเอียดในรายงานต่างๆ ต้องมีความเชื่อมโยงเป็นเหตุเป็นผลกันและมีความครบถ้วนถูกต้อง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02486" y="436761"/>
            <a:ext cx="11531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10. รายงานการประเมินผลการควบคุมภายใน (ปค. 5 ส่วนงานย่อย) </a:t>
            </a:r>
            <a:r>
              <a:rPr lang="th-TH" sz="2000" b="1" i="0" dirty="0">
                <a:solidFill>
                  <a:srgbClr val="FF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ตามโครงสร้างของโรงพยาบาล</a:t>
            </a:r>
            <a:endParaRPr lang="th-TH" sz="2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C81699E6-CA02-8876-DA2C-BA77B2B079DC}"/>
              </a:ext>
            </a:extLst>
          </p:cNvPr>
          <p:cNvSpPr txBox="1"/>
          <p:nvPr/>
        </p:nvSpPr>
        <p:spPr>
          <a:xfrm>
            <a:off x="10118066" y="724673"/>
            <a:ext cx="14233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8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ปค</a:t>
            </a:r>
            <a:r>
              <a:rPr lang="th-TH" sz="1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.5 ส่วนงานย่อย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D067D6ED-F247-DCAD-CFC0-E7D5D1991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65" t="17177" r="10216" b="7800"/>
          <a:stretch/>
        </p:blipFill>
        <p:spPr>
          <a:xfrm>
            <a:off x="650575" y="1094004"/>
            <a:ext cx="11271131" cy="5623827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455663AB-D2DF-1642-E5A2-B7E9DC46FE4F}"/>
              </a:ext>
            </a:extLst>
          </p:cNvPr>
          <p:cNvSpPr txBox="1"/>
          <p:nvPr/>
        </p:nvSpPr>
        <p:spPr>
          <a:xfrm>
            <a:off x="1275991" y="3429000"/>
            <a:ext cx="178638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ตัวอย่าง -</a:t>
            </a:r>
          </a:p>
        </p:txBody>
      </p:sp>
    </p:spTree>
    <p:extLst>
      <p:ext uri="{BB962C8B-B14F-4D97-AF65-F5344CB8AC3E}">
        <p14:creationId xmlns:p14="http://schemas.microsoft.com/office/powerpoint/2010/main" val="447586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2 : มีการรายงานการประเมินผลการควบคุมภายในโดยรายละเอียดในรายงานต่างๆ ต้องมีความเชื่อมโยงเป็นเหตุเป็นผลกันและมีความครบถ้วนถูกต้อง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02486" y="436761"/>
            <a:ext cx="11531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11. รายงานการประเมินผลการควบคุมภายใน (ปค. 5 ส่วนงานย่อย) </a:t>
            </a:r>
            <a:r>
              <a:rPr lang="th-TH" sz="2000" b="1" i="0" dirty="0">
                <a:solidFill>
                  <a:srgbClr val="FF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ภาพรวมของโรงพยาบาล</a:t>
            </a:r>
            <a:endParaRPr lang="th-TH" sz="2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20B0AF18-0C95-7DCB-2345-F11389E99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5" t="11069" r="10424" b="6369"/>
          <a:stretch/>
        </p:blipFill>
        <p:spPr>
          <a:xfrm>
            <a:off x="422694" y="923026"/>
            <a:ext cx="11455879" cy="5662115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C81699E6-CA02-8876-DA2C-BA77B2B079DC}"/>
              </a:ext>
            </a:extLst>
          </p:cNvPr>
          <p:cNvSpPr txBox="1"/>
          <p:nvPr/>
        </p:nvSpPr>
        <p:spPr>
          <a:xfrm>
            <a:off x="10049775" y="923026"/>
            <a:ext cx="10006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แบบ </a:t>
            </a:r>
            <a:r>
              <a:rPr lang="th-TH" sz="18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ปค</a:t>
            </a:r>
            <a:r>
              <a:rPr lang="th-TH" sz="1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.5 </a:t>
            </a:r>
          </a:p>
        </p:txBody>
      </p:sp>
    </p:spTree>
    <p:extLst>
      <p:ext uri="{BB962C8B-B14F-4D97-AF65-F5344CB8AC3E}">
        <p14:creationId xmlns:p14="http://schemas.microsoft.com/office/powerpoint/2010/main" val="2550738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3: มีการจัดส่งรายงานการประเมินผลการควบคุมภายในของส่วนงานย่อยทุกระดับให้กับหน่วยงานที่เกี่ยวข้องได้อย่างครบถ้วน ถูกต้อง ทันเวลา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02486" y="488517"/>
            <a:ext cx="11531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12. หนังสือนำส่งรายงานการประเมินผลการควบคุมภายในภายในระยะเวลาที่กำหนด</a:t>
            </a:r>
            <a:endParaRPr lang="th-TH" sz="2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3DBD0BA1-C6A7-9F38-5112-9E6375391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06" t="12957" r="28326" b="3774"/>
          <a:stretch/>
        </p:blipFill>
        <p:spPr>
          <a:xfrm>
            <a:off x="3438703" y="888627"/>
            <a:ext cx="5964090" cy="596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62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4 : มีการนำระบบการควบคุมภายในที่ได้ดำเนินการไปสู่การปฏิบัติอย่างครบถ้วน ถูกต้อง เพื่อให้การดำเนินงานมีประสิทธิภาพ ประสิทธิผล </a:t>
            </a:r>
          </a:p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 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บรรลุวัตถุประสงค์ที่กำหนด รวมทั้งประเด็นข้อผิดพลาดจากการดำเนินงานหรือข้อตรวจพบของผู้มีหน้าที่ในการตรวจสอบลดลงทุกปี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72218" y="848054"/>
            <a:ext cx="106334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13. สรุปรายงานผลการตรวจสอบจากผู้มีหน้าที่ในการตรวจสอบโดยนำข้อมูลครั้งก่อนและปัจจุบันมาเปรียบเทียบกัน</a:t>
            </a:r>
            <a:endParaRPr lang="th-TH" sz="2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DE2E6C31-F44F-1FE4-6877-A3DCFF431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36" t="10818" r="32146" b="5409"/>
          <a:stretch/>
        </p:blipFill>
        <p:spPr>
          <a:xfrm>
            <a:off x="1124306" y="1187778"/>
            <a:ext cx="4741654" cy="574519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0F7A73B2-7B9F-5C36-06F1-CC86A1FA6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85" t="11195" r="32358" b="4151"/>
          <a:stretch/>
        </p:blipFill>
        <p:spPr>
          <a:xfrm>
            <a:off x="6305912" y="1187778"/>
            <a:ext cx="4580627" cy="580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77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502486" y="140168"/>
            <a:ext cx="1124669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4 : มีการนำระบบการควบคุมภายในที่ได้ดำเนินการไปสู่การปฏิบัติอย่างครบถ้วน ถูกต้อง เพื่อให้การดำเนินงานมีประสิทธิภาพ ประสิทธิผล </a:t>
            </a:r>
          </a:p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 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บรรลุวัตถุประสงค์ที่กำหนด รวมทั้งประเด็นข้อผิดพลาดจากการดำเนินงานหรือข้อตรวจพบของผู้มีหน้าที่ในการตรวจสอบลดลงทุกปี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572218" y="848054"/>
            <a:ext cx="106334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14.รายงานผลการประเมินความพึงพอใจของโรงพยาบาล</a:t>
            </a:r>
            <a:endParaRPr lang="th-TH" sz="2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2341FACE-2703-E046-AE5A-3CE28E797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14466" r="33561" b="5661"/>
          <a:stretch/>
        </p:blipFill>
        <p:spPr>
          <a:xfrm>
            <a:off x="4822165" y="848054"/>
            <a:ext cx="5408763" cy="5809758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43E2F11D-285D-CE88-0176-35FEF0C5A2B4}"/>
              </a:ext>
            </a:extLst>
          </p:cNvPr>
          <p:cNvSpPr txBox="1"/>
          <p:nvPr/>
        </p:nvSpPr>
        <p:spPr>
          <a:xfrm>
            <a:off x="1020791" y="1348385"/>
            <a:ext cx="3128515" cy="1631216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การให้บริการทัน</a:t>
            </a:r>
            <a:r>
              <a:rPr lang="th-TH" sz="2000" b="1" dirty="0" err="1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ตฯ</a:t>
            </a:r>
            <a:endParaRPr lang="th-TH" sz="2000" b="1" dirty="0">
              <a:solidFill>
                <a:srgbClr val="0070C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000" b="1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การให้บริการด้านการรักษา</a:t>
            </a:r>
          </a:p>
          <a:p>
            <a:r>
              <a:rPr lang="th-TH" sz="2000" b="1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การให้บริการแพทย์แผนไทย</a:t>
            </a:r>
          </a:p>
          <a:p>
            <a:r>
              <a:rPr lang="th-TH" sz="2000" b="1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จากการประเมินผลแผนงาน/โครงการ</a:t>
            </a:r>
          </a:p>
          <a:p>
            <a:r>
              <a:rPr lang="th-TH" sz="2000" b="1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- อื่นๆ (ถ้ามี)</a:t>
            </a:r>
          </a:p>
        </p:txBody>
      </p:sp>
    </p:spTree>
    <p:extLst>
      <p:ext uri="{BB962C8B-B14F-4D97-AF65-F5344CB8AC3E}">
        <p14:creationId xmlns:p14="http://schemas.microsoft.com/office/powerpoint/2010/main" val="816323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A3477108-67E1-4BD5-2304-4F28411CB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46" r="1651" b="311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62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CDE3FC7E-A3B6-C4C8-F2C7-2F6FE2139A27}"/>
              </a:ext>
            </a:extLst>
          </p:cNvPr>
          <p:cNvSpPr txBox="1"/>
          <p:nvPr/>
        </p:nvSpPr>
        <p:spPr>
          <a:xfrm>
            <a:off x="472655" y="553542"/>
            <a:ext cx="11246690" cy="707886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5 : มีการติดตามประเมินผลระบบการควบคุมภายใน อย่างน้อยปีละ 1 ครั้ง มีการปรับปรุงพัฒนาระบบการควบคุมภายในของส่วนงานย่อยให้ครอบคลุม</a:t>
            </a:r>
          </a:p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 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และเป็นปัจจุบันอยู่เสมอ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6376F3F4-FFBB-403D-48A4-39379D8FF719}"/>
              </a:ext>
            </a:extLst>
          </p:cNvPr>
          <p:cNvSpPr txBox="1"/>
          <p:nvPr/>
        </p:nvSpPr>
        <p:spPr>
          <a:xfrm>
            <a:off x="1136889" y="1460356"/>
            <a:ext cx="107416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15. รายงานผลการติดตามรายงานการประเมินผลการควบคุมภายใน (แบบติดตาม ปค. 5 ส่วนงานย่อย) </a:t>
            </a:r>
            <a:r>
              <a:rPr lang="th-TH" sz="2000" b="1" i="0" dirty="0">
                <a:solidFill>
                  <a:srgbClr val="FF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ตามโครงสร้างของโรงพยาบาล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พร้อมกับรายงาน</a:t>
            </a:r>
          </a:p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การ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ประเมินผลการควบคุมภายใน (ปค. 5 ส่วนงานย่อย) ของปีก่อน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D25251F6-52D2-BF47-EF9A-9ED352869982}"/>
              </a:ext>
            </a:extLst>
          </p:cNvPr>
          <p:cNvSpPr txBox="1"/>
          <p:nvPr/>
        </p:nvSpPr>
        <p:spPr>
          <a:xfrm>
            <a:off x="1136889" y="2471208"/>
            <a:ext cx="10491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16. รายงานผลการติดตามรายงานการประเมินผลการควบคุมภายใน (แบบติดตาม ปค. 5 ส่วนงานย่อย) </a:t>
            </a:r>
            <a:r>
              <a:rPr lang="th-TH" sz="2000" b="1" i="0" dirty="0">
                <a:solidFill>
                  <a:srgbClr val="FF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ภาพรวมของโรงพยาบาล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พร้อมกับรายงาน</a:t>
            </a:r>
          </a:p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การประเมินผลการควบคุมภายใน (ปค. 5) ภาพรวมของโรงพยาบาล (ปค. 5 ส่วนงานย่อย) ของปีก่อน</a:t>
            </a:r>
            <a:endParaRPr lang="th-TH" sz="2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71052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3">
            <a:extLst>
              <a:ext uri="{FF2B5EF4-FFF2-40B4-BE49-F238E27FC236}">
                <a16:creationId xmlns:a16="http://schemas.microsoft.com/office/drawing/2014/main" xmlns="" id="{C468882B-39F2-7144-DB0C-637EAC3927C7}"/>
              </a:ext>
            </a:extLst>
          </p:cNvPr>
          <p:cNvSpPr/>
          <p:nvPr/>
        </p:nvSpPr>
        <p:spPr>
          <a:xfrm>
            <a:off x="1952625" y="428625"/>
            <a:ext cx="8286750" cy="6000750"/>
          </a:xfrm>
          <a:prstGeom prst="cloudCallout">
            <a:avLst>
              <a:gd name="adj1" fmla="val -15963"/>
              <a:gd name="adj2" fmla="val 6056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8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แบบฟอร์รายงาน</a:t>
            </a:r>
          </a:p>
        </p:txBody>
      </p:sp>
    </p:spTree>
    <p:extLst>
      <p:ext uri="{BB962C8B-B14F-4D97-AF65-F5344CB8AC3E}">
        <p14:creationId xmlns:p14="http://schemas.microsoft.com/office/powerpoint/2010/main" val="2765918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59075FB5-567C-437B-1E65-2249DDEFE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45" t="19874" r="14953" b="6037"/>
          <a:stretch/>
        </p:blipFill>
        <p:spPr>
          <a:xfrm>
            <a:off x="733244" y="0"/>
            <a:ext cx="11188461" cy="673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94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560A489A-AE3C-2A66-15C8-5ED69017D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6" t="17611" r="18561" b="7295"/>
          <a:stretch/>
        </p:blipFill>
        <p:spPr>
          <a:xfrm>
            <a:off x="301923" y="198407"/>
            <a:ext cx="11662915" cy="63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4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587FE80F-8862-FFF9-DE0E-8BAF2D160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7" t="22138" r="12406" b="19120"/>
          <a:stretch/>
        </p:blipFill>
        <p:spPr>
          <a:xfrm>
            <a:off x="326398" y="267419"/>
            <a:ext cx="11539204" cy="632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525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241BAFF6-01EF-0906-7A69-B6DDDD083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6" t="17610" r="16439" b="7044"/>
          <a:stretch/>
        </p:blipFill>
        <p:spPr>
          <a:xfrm>
            <a:off x="232912" y="232913"/>
            <a:ext cx="11464507" cy="642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211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F6B69830-E1A5-C4E2-28CC-ABB3C9EC0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9" t="17484" r="18207" b="9435"/>
          <a:stretch/>
        </p:blipFill>
        <p:spPr>
          <a:xfrm>
            <a:off x="460074" y="232914"/>
            <a:ext cx="11461631" cy="653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052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xmlns="" id="{53B98CEB-B007-A99A-C832-5CB53487B252}"/>
              </a:ext>
            </a:extLst>
          </p:cNvPr>
          <p:cNvSpPr/>
          <p:nvPr/>
        </p:nvSpPr>
        <p:spPr>
          <a:xfrm>
            <a:off x="1952625" y="428625"/>
            <a:ext cx="8286750" cy="6000750"/>
          </a:xfrm>
          <a:prstGeom prst="cloudCallout">
            <a:avLst>
              <a:gd name="adj1" fmla="val -15963"/>
              <a:gd name="adj2" fmla="val 6056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Thank you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for your attention</a:t>
            </a:r>
            <a:endParaRPr lang="th-TH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4995" name="Picture 6" descr="gieo4razT.png">
            <a:extLst>
              <a:ext uri="{FF2B5EF4-FFF2-40B4-BE49-F238E27FC236}">
                <a16:creationId xmlns:a16="http://schemas.microsoft.com/office/drawing/2014/main" xmlns="" id="{26777960-9920-6C3A-52B3-DFDDF24A675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3500438"/>
            <a:ext cx="4929187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6B54B16C-B366-D306-5FA3-4D5F684A2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70" t="9685" r="20401" b="3899"/>
          <a:stretch/>
        </p:blipFill>
        <p:spPr>
          <a:xfrm>
            <a:off x="577970" y="-129394"/>
            <a:ext cx="11188460" cy="69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44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3710D78F-8A10-42A0-2D7E-45D3C8E3F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87" t="10565" r="20047" b="4780"/>
          <a:stretch/>
        </p:blipFill>
        <p:spPr>
          <a:xfrm>
            <a:off x="379562" y="-1"/>
            <a:ext cx="11447253" cy="678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88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61C72639-D3C0-7ABE-1D78-E73C12C18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5" t="23396" r="20047" b="5786"/>
          <a:stretch/>
        </p:blipFill>
        <p:spPr>
          <a:xfrm>
            <a:off x="569343" y="0"/>
            <a:ext cx="10705382" cy="679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46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1DB15D15-EE0D-2F0E-52C5-8AD5759B6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75" t="19622" r="18632" b="5032"/>
          <a:stretch/>
        </p:blipFill>
        <p:spPr>
          <a:xfrm>
            <a:off x="1509622" y="1248164"/>
            <a:ext cx="8643669" cy="5609836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12E72461-0F58-A1F3-4E42-4A8B5C683041}"/>
              </a:ext>
            </a:extLst>
          </p:cNvPr>
          <p:cNvSpPr txBox="1"/>
          <p:nvPr/>
        </p:nvSpPr>
        <p:spPr>
          <a:xfrm>
            <a:off x="502486" y="140168"/>
            <a:ext cx="1124669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1: มีการจัดวางระบบการควบคุมภายในครบทุกส่วนงานย่อยของส่วนราชการโดยปฏิบัติตามาตรฐานและ</a:t>
            </a:r>
          </a:p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หลักเกณฑ์กระทรวงการคลังและแนวทางที่กระทรวงสาธารณสุขกำหนด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98C6537C-44B4-3F4F-70CC-2E6C350E2A5B}"/>
              </a:ext>
            </a:extLst>
          </p:cNvPr>
          <p:cNvSpPr txBox="1"/>
          <p:nvPr/>
        </p:nvSpPr>
        <p:spPr>
          <a:xfrm>
            <a:off x="502486" y="848054"/>
            <a:ext cx="746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1. โครงสร้างกลุ่ม / ฝ่าย ของโรงพยาบาลที่ครบถ้วนเป็นปัจจุบัน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491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26C73C3E-CECB-D66B-D020-675915AAD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6" t="13208" r="15943" b="9686"/>
          <a:stretch/>
        </p:blipFill>
        <p:spPr>
          <a:xfrm>
            <a:off x="433475" y="1048108"/>
            <a:ext cx="11548616" cy="5809891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67B212C2-D737-756E-92EA-36105A0C0499}"/>
              </a:ext>
            </a:extLst>
          </p:cNvPr>
          <p:cNvSpPr txBox="1"/>
          <p:nvPr/>
        </p:nvSpPr>
        <p:spPr>
          <a:xfrm>
            <a:off x="502486" y="140168"/>
            <a:ext cx="1124669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ประเด็นที่ 1: มีการจัดวางระบบการควบคุมภายในครบทุกส่วนงานย่อยของส่วนราชการโดยปฏิบัติตามาตรฐานและ</a:t>
            </a:r>
          </a:p>
          <a:p>
            <a:r>
              <a:rPr lang="th-TH" sz="2000" b="1" dirty="0">
                <a:solidFill>
                  <a:srgbClr val="212529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</a:t>
            </a:r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หลักเกณฑ์กระทรวงการคลังและแนวทางที่กระทรวงสาธารณสุขกำหนด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BFAF065C-3D84-DB76-458D-19CCBB55DD20}"/>
              </a:ext>
            </a:extLst>
          </p:cNvPr>
          <p:cNvSpPr txBox="1"/>
          <p:nvPr/>
        </p:nvSpPr>
        <p:spPr>
          <a:xfrm>
            <a:off x="502486" y="848054"/>
            <a:ext cx="746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212529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1. โครงสร้างกลุ่ม / ฝ่าย ของโรงพยาบาลที่ครบถ้วนเป็นปัจจุบัน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2130584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1462</Words>
  <Application>Microsoft Office PowerPoint</Application>
  <PresentationFormat>กำหนดเอง</PresentationFormat>
  <Paragraphs>85</Paragraphs>
  <Slides>47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47</vt:i4>
      </vt:variant>
    </vt:vector>
  </HeadingPairs>
  <TitlesOfParts>
    <vt:vector size="48" baseType="lpstr"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อาทิตยา ผดุงกิจ</dc:creator>
  <cp:lastModifiedBy>NICK</cp:lastModifiedBy>
  <cp:revision>19</cp:revision>
  <dcterms:created xsi:type="dcterms:W3CDTF">2023-08-06T06:24:17Z</dcterms:created>
  <dcterms:modified xsi:type="dcterms:W3CDTF">2023-08-29T06:46:44Z</dcterms:modified>
</cp:coreProperties>
</file>